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Prompt" panose="00000500000000000000" pitchFamily="2" charset="-34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e5465188fc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e5465188fc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223550" y="3480659"/>
            <a:ext cx="15840900" cy="4760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45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rPr>
              <a:t>            </a:t>
            </a:r>
          </a:p>
          <a:p>
            <a:pPr marL="0" marR="0" lvl="0" indent="0" algn="l" rtl="0">
              <a:lnSpc>
                <a:spcPct val="114562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>
              <a:solidFill>
                <a:schemeClr val="dk1"/>
              </a:solidFill>
              <a:latin typeface="Prompt"/>
              <a:ea typeface="Prompt"/>
              <a:cs typeface="Prompt"/>
              <a:sym typeface="Prompt"/>
            </a:endParaRPr>
          </a:p>
          <a:p>
            <a:pPr marL="0" marR="0" lvl="0" indent="0" algn="ctr" rtl="0">
              <a:lnSpc>
                <a:spcPct val="1145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900" b="1" dirty="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rPr>
              <a:t>Rowan Helping Ministries</a:t>
            </a:r>
            <a:r>
              <a:rPr lang="en-US" sz="6900" b="1" i="1" u="none" strike="noStrike" cap="none" dirty="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rPr>
              <a:t> </a:t>
            </a:r>
            <a:endParaRPr sz="3500" dirty="0"/>
          </a:p>
          <a:p>
            <a:pPr marL="0" marR="0" lvl="0" indent="0" algn="ctr" rtl="0">
              <a:lnSpc>
                <a:spcPct val="114562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500" dirty="0"/>
          </a:p>
          <a:p>
            <a:pPr marL="0" marR="0" lvl="0" indent="0" algn="ctr" rtl="0">
              <a:lnSpc>
                <a:spcPct val="1145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900" b="1" i="0" u="none" strike="noStrike" cap="none" dirty="0">
                <a:solidFill>
                  <a:schemeClr val="dk1"/>
                </a:solidFill>
                <a:latin typeface="Prompt"/>
                <a:ea typeface="Prompt"/>
                <a:cs typeface="Prompt"/>
                <a:sym typeface="Prompt"/>
              </a:rPr>
              <a:t>Strategic Plan 2024-2027</a:t>
            </a:r>
            <a:endParaRPr sz="35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A88464-CA69-0A3A-3DCD-7AF8CD2987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9833" y="1168325"/>
            <a:ext cx="6789571" cy="23123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/>
          <p:nvPr/>
        </p:nvSpPr>
        <p:spPr>
          <a:xfrm>
            <a:off x="962593" y="2419932"/>
            <a:ext cx="16348800" cy="1750200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To serve, through cooperative community action, our neighbors in Rowan County who are in crisis, by providing essential life needs and educating and empowering them to break the cycle of crisis.</a:t>
            </a:r>
            <a:endParaRPr sz="27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grpSp>
        <p:nvGrpSpPr>
          <p:cNvPr id="90" name="Google Shape;90;p14"/>
          <p:cNvGrpSpPr/>
          <p:nvPr/>
        </p:nvGrpSpPr>
        <p:grpSpPr>
          <a:xfrm>
            <a:off x="6591497" y="639006"/>
            <a:ext cx="5467307" cy="1456472"/>
            <a:chOff x="6629400" y="1653357"/>
            <a:chExt cx="3884134" cy="666486"/>
          </a:xfrm>
        </p:grpSpPr>
        <p:sp>
          <p:nvSpPr>
            <p:cNvPr id="91" name="Google Shape;91;p14"/>
            <p:cNvSpPr/>
            <p:nvPr/>
          </p:nvSpPr>
          <p:spPr>
            <a:xfrm>
              <a:off x="6629400" y="1653357"/>
              <a:ext cx="3884134" cy="666486"/>
            </a:xfrm>
            <a:custGeom>
              <a:avLst/>
              <a:gdLst/>
              <a:ahLst/>
              <a:cxnLst/>
              <a:rect l="l" t="t" r="r" b="b"/>
              <a:pathLst>
                <a:path w="986250" h="175535" extrusionOk="0">
                  <a:moveTo>
                    <a:pt x="37214" y="0"/>
                  </a:moveTo>
                  <a:lnTo>
                    <a:pt x="949035" y="0"/>
                  </a:lnTo>
                  <a:cubicBezTo>
                    <a:pt x="969588" y="0"/>
                    <a:pt x="986250" y="16661"/>
                    <a:pt x="986250" y="37214"/>
                  </a:cubicBezTo>
                  <a:lnTo>
                    <a:pt x="986250" y="138321"/>
                  </a:lnTo>
                  <a:cubicBezTo>
                    <a:pt x="986250" y="148191"/>
                    <a:pt x="982329" y="157657"/>
                    <a:pt x="975350" y="164636"/>
                  </a:cubicBezTo>
                  <a:cubicBezTo>
                    <a:pt x="968371" y="171615"/>
                    <a:pt x="958905" y="175535"/>
                    <a:pt x="949035" y="175535"/>
                  </a:cubicBezTo>
                  <a:lnTo>
                    <a:pt x="37214" y="175535"/>
                  </a:lnTo>
                  <a:cubicBezTo>
                    <a:pt x="27344" y="175535"/>
                    <a:pt x="17879" y="171615"/>
                    <a:pt x="10900" y="164636"/>
                  </a:cubicBezTo>
                  <a:cubicBezTo>
                    <a:pt x="3921" y="157657"/>
                    <a:pt x="0" y="148191"/>
                    <a:pt x="0" y="138321"/>
                  </a:cubicBezTo>
                  <a:lnTo>
                    <a:pt x="0" y="37214"/>
                  </a:lnTo>
                  <a:cubicBezTo>
                    <a:pt x="0" y="27344"/>
                    <a:pt x="3921" y="17879"/>
                    <a:pt x="10900" y="10900"/>
                  </a:cubicBezTo>
                  <a:cubicBezTo>
                    <a:pt x="17879" y="3921"/>
                    <a:pt x="27344" y="0"/>
                    <a:pt x="37214" y="0"/>
                  </a:cubicBezTo>
                  <a:close/>
                </a:path>
              </a:pathLst>
            </a:custGeom>
            <a:solidFill>
              <a:srgbClr val="6BAA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4"/>
            <p:cNvSpPr txBox="1"/>
            <p:nvPr/>
          </p:nvSpPr>
          <p:spPr>
            <a:xfrm>
              <a:off x="6946244" y="1752098"/>
              <a:ext cx="3196200" cy="482700"/>
            </a:xfrm>
            <a:prstGeom prst="rect">
              <a:avLst/>
            </a:prstGeom>
            <a:solidFill>
              <a:srgbClr val="6BAAE6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4001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599" dirty="0">
                  <a:solidFill>
                    <a:srgbClr val="FFFFFF"/>
                  </a:solidFill>
                </a:rPr>
                <a:t>Mission</a:t>
              </a:r>
              <a:r>
                <a:rPr lang="en-US" sz="3699" b="0" i="0" u="none" strike="noStrike" cap="none" dirty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 sz="3899" dirty="0"/>
            </a:p>
          </p:txBody>
        </p:sp>
      </p:grpSp>
      <p:sp>
        <p:nvSpPr>
          <p:cNvPr id="93" name="Google Shape;93;p14"/>
          <p:cNvSpPr txBox="1"/>
          <p:nvPr/>
        </p:nvSpPr>
        <p:spPr>
          <a:xfrm>
            <a:off x="3881725" y="1987950"/>
            <a:ext cx="71988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1110923" y="6561551"/>
            <a:ext cx="16352100" cy="2042122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6486625" y="4775875"/>
            <a:ext cx="5600700" cy="1456500"/>
          </a:xfrm>
          <a:prstGeom prst="rect">
            <a:avLst/>
          </a:prstGeom>
          <a:solidFill>
            <a:srgbClr val="6D95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799">
              <a:solidFill>
                <a:srgbClr val="FFFFFF"/>
              </a:solidFill>
            </a:endParaRPr>
          </a:p>
          <a:p>
            <a:pPr marL="0" marR="0" lvl="0" indent="0" algn="l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14"/>
          <p:cNvSpPr txBox="1"/>
          <p:nvPr/>
        </p:nvSpPr>
        <p:spPr>
          <a:xfrm>
            <a:off x="2285448" y="6838150"/>
            <a:ext cx="14649600" cy="1499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323232"/>
                </a:solidFill>
              </a:rPr>
              <a:t>Rowan Helping Ministries is God’s love in action. We envision a community which helps provide for the essential physical, emotional and spiritual needs of all its citizens.</a:t>
            </a:r>
            <a:endParaRPr sz="2800" dirty="0"/>
          </a:p>
        </p:txBody>
      </p:sp>
      <p:sp>
        <p:nvSpPr>
          <p:cNvPr id="97" name="Google Shape;97;p14"/>
          <p:cNvSpPr txBox="1"/>
          <p:nvPr/>
        </p:nvSpPr>
        <p:spPr>
          <a:xfrm>
            <a:off x="6953350" y="5134691"/>
            <a:ext cx="4743600" cy="738900"/>
          </a:xfrm>
          <a:prstGeom prst="rect">
            <a:avLst/>
          </a:prstGeom>
          <a:solidFill>
            <a:srgbClr val="6D959E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Vision</a:t>
            </a:r>
            <a:endParaRPr sz="4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/>
        </p:nvSpPr>
        <p:spPr>
          <a:xfrm>
            <a:off x="6967803" y="1352634"/>
            <a:ext cx="3086098" cy="323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24388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5"/>
          <p:cNvSpPr/>
          <p:nvPr/>
        </p:nvSpPr>
        <p:spPr>
          <a:xfrm>
            <a:off x="828837" y="1032679"/>
            <a:ext cx="16630300" cy="1612759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Assure adequate personnel, both employed, contracted and volunteer, to meet the needs of the organization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04" name="Google Shape;104;p15"/>
          <p:cNvSpPr/>
          <p:nvPr/>
        </p:nvSpPr>
        <p:spPr>
          <a:xfrm>
            <a:off x="6816518" y="170354"/>
            <a:ext cx="3884134" cy="704682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rgbClr val="FF00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6884515" y="299065"/>
            <a:ext cx="38676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>
                <a:solidFill>
                  <a:srgbClr val="FFFFFF"/>
                </a:solidFill>
              </a:rPr>
              <a:t>Human Resources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7419889" y="4743487"/>
            <a:ext cx="3758841" cy="482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Strategic Focus Area</a:t>
            </a:r>
            <a:endParaRPr/>
          </a:p>
        </p:txBody>
      </p:sp>
      <p:sp>
        <p:nvSpPr>
          <p:cNvPr id="107" name="Google Shape;107;p15"/>
          <p:cNvSpPr txBox="1"/>
          <p:nvPr/>
        </p:nvSpPr>
        <p:spPr>
          <a:xfrm>
            <a:off x="13049723" y="4755844"/>
            <a:ext cx="4211469" cy="482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Strategic Focus Area</a:t>
            </a:r>
            <a:endParaRPr/>
          </a:p>
        </p:txBody>
      </p:sp>
      <p:sp>
        <p:nvSpPr>
          <p:cNvPr id="108" name="Google Shape;108;p15"/>
          <p:cNvSpPr/>
          <p:nvPr/>
        </p:nvSpPr>
        <p:spPr>
          <a:xfrm>
            <a:off x="533387" y="3574473"/>
            <a:ext cx="17221200" cy="6315823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6816518" y="2752820"/>
            <a:ext cx="3884134" cy="666486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rgbClr val="FF00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7008917" y="2725481"/>
            <a:ext cx="3196269" cy="482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  <a:endParaRPr dirty="0"/>
          </a:p>
        </p:txBody>
      </p:sp>
      <p:sp>
        <p:nvSpPr>
          <p:cNvPr id="111" name="Google Shape;111;p15"/>
          <p:cNvSpPr txBox="1"/>
          <p:nvPr/>
        </p:nvSpPr>
        <p:spPr>
          <a:xfrm>
            <a:off x="7419889" y="990735"/>
            <a:ext cx="3487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4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323232"/>
                </a:solidFill>
                <a:latin typeface="Arial"/>
                <a:ea typeface="Arial"/>
                <a:cs typeface="Arial"/>
                <a:sym typeface="Arial"/>
              </a:rPr>
              <a:t>Strategic Goal</a:t>
            </a:r>
            <a:endParaRPr sz="2000" dirty="0"/>
          </a:p>
        </p:txBody>
      </p:sp>
      <p:sp>
        <p:nvSpPr>
          <p:cNvPr id="112" name="Google Shape;112;p15"/>
          <p:cNvSpPr txBox="1"/>
          <p:nvPr/>
        </p:nvSpPr>
        <p:spPr>
          <a:xfrm>
            <a:off x="1252338" y="4166088"/>
            <a:ext cx="157833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marR="0" lvl="0" indent="-36195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n-US" sz="2699" dirty="0">
                <a:solidFill>
                  <a:srgbClr val="323232"/>
                </a:solidFill>
              </a:rPr>
              <a:t>By the end of 2025, review recruitment strategies, benefits and salaries, making reasonable adjustments to assure alignment with other similar non-profits with which we compete for staff.</a:t>
            </a:r>
            <a:endParaRPr sz="2699" dirty="0">
              <a:solidFill>
                <a:srgbClr val="323232"/>
              </a:solidFill>
            </a:endParaRPr>
          </a:p>
          <a:p>
            <a:pPr marL="457200" marR="0" lvl="0" indent="-399986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2699"/>
              <a:buAutoNum type="arabicPeriod"/>
            </a:pPr>
            <a:r>
              <a:rPr lang="en-US" sz="2699" dirty="0">
                <a:solidFill>
                  <a:srgbClr val="323232"/>
                </a:solidFill>
              </a:rPr>
              <a:t>Develop a succession plan for leadership positions to include talent acquisition and/or internal development by the end of first quarter, 2025.</a:t>
            </a:r>
            <a:endParaRPr sz="2699" dirty="0">
              <a:solidFill>
                <a:srgbClr val="323232"/>
              </a:solidFill>
            </a:endParaRPr>
          </a:p>
          <a:p>
            <a:pPr marL="457200" marR="0" lvl="0" indent="-399986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2699"/>
              <a:buAutoNum type="arabicPeriod"/>
            </a:pPr>
            <a:r>
              <a:rPr lang="en-US" sz="2699" dirty="0">
                <a:solidFill>
                  <a:srgbClr val="323232"/>
                </a:solidFill>
              </a:rPr>
              <a:t>Strengthen the volunteer program through creative recruitment strategies across all generations, increasing volunteers providing greater than 100 hours per year by 20% by the end of 2025.</a:t>
            </a:r>
            <a:endParaRPr sz="2699" dirty="0">
              <a:solidFill>
                <a:srgbClr val="32323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/>
          <p:nvPr/>
        </p:nvSpPr>
        <p:spPr>
          <a:xfrm>
            <a:off x="788860" y="874379"/>
            <a:ext cx="17019000" cy="1681800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6"/>
          <p:cNvSpPr/>
          <p:nvPr/>
        </p:nvSpPr>
        <p:spPr>
          <a:xfrm>
            <a:off x="6457624" y="125750"/>
            <a:ext cx="4235944" cy="666594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rgbClr val="9EBB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6"/>
          <p:cNvSpPr txBox="1"/>
          <p:nvPr/>
        </p:nvSpPr>
        <p:spPr>
          <a:xfrm>
            <a:off x="6613949" y="204138"/>
            <a:ext cx="35715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424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1"/>
                </a:solidFill>
              </a:rPr>
              <a:t>Finance</a:t>
            </a:r>
            <a:endParaRPr dirty="0"/>
          </a:p>
        </p:txBody>
      </p:sp>
      <p:sp>
        <p:nvSpPr>
          <p:cNvPr id="120" name="Google Shape;120;p16"/>
          <p:cNvSpPr/>
          <p:nvPr/>
        </p:nvSpPr>
        <p:spPr>
          <a:xfrm>
            <a:off x="811706" y="3461777"/>
            <a:ext cx="16973409" cy="6636310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6"/>
          <p:cNvSpPr/>
          <p:nvPr/>
        </p:nvSpPr>
        <p:spPr>
          <a:xfrm>
            <a:off x="6458017" y="2675678"/>
            <a:ext cx="3883359" cy="666594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rgbClr val="9EBB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6"/>
          <p:cNvSpPr txBox="1"/>
          <p:nvPr/>
        </p:nvSpPr>
        <p:spPr>
          <a:xfrm>
            <a:off x="1587125" y="3750649"/>
            <a:ext cx="15077700" cy="6058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marR="0" lvl="0" indent="-36830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799" dirty="0">
                <a:solidFill>
                  <a:srgbClr val="323232"/>
                </a:solidFill>
              </a:rPr>
              <a:t>Analyze staffing implications of FTE numbers and strategies to maximize staffing efficiencies in order to achieve a balanced budget, by the end of 2025.</a:t>
            </a:r>
            <a:endParaRPr sz="2799" dirty="0">
              <a:solidFill>
                <a:srgbClr val="323232"/>
              </a:solidFill>
            </a:endParaRPr>
          </a:p>
          <a:p>
            <a:pPr marL="457200" marR="0" lvl="0" indent="-406336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2799"/>
              <a:buAutoNum type="arabicPeriod"/>
            </a:pPr>
            <a:r>
              <a:rPr lang="en-US" sz="2799" dirty="0">
                <a:solidFill>
                  <a:srgbClr val="323232"/>
                </a:solidFill>
              </a:rPr>
              <a:t>Explore new donor bases and fundraising opportunities to enhance ability to meet the needs of the organization. Increase number of donors by 25% by end of 2027.</a:t>
            </a:r>
            <a:endParaRPr sz="2799" dirty="0">
              <a:solidFill>
                <a:srgbClr val="323232"/>
              </a:solidFill>
            </a:endParaRPr>
          </a:p>
          <a:p>
            <a:pPr marL="457200" marR="0" lvl="0" indent="-406336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2799"/>
              <a:buAutoNum type="arabicPeriod"/>
            </a:pPr>
            <a:r>
              <a:rPr lang="en-US" sz="2799" dirty="0">
                <a:solidFill>
                  <a:srgbClr val="323232"/>
                </a:solidFill>
              </a:rPr>
              <a:t>Continue to build HOPE fund to reach goal of  $5,000,000 by end of 2025 and $6,000,000 by end of 2027.</a:t>
            </a:r>
            <a:endParaRPr sz="2799" dirty="0">
              <a:solidFill>
                <a:srgbClr val="323232"/>
              </a:solidFill>
            </a:endParaRPr>
          </a:p>
          <a:p>
            <a:pPr marL="457200" marR="0" lvl="0" indent="-406336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2799"/>
              <a:buAutoNum type="arabicPeriod"/>
            </a:pPr>
            <a:r>
              <a:rPr lang="en-US" sz="2799" dirty="0">
                <a:solidFill>
                  <a:srgbClr val="323232"/>
                </a:solidFill>
              </a:rPr>
              <a:t>Create a plan to raise money for a maintenance reserve fund and achieve 50% funding by end of 2027.</a:t>
            </a:r>
            <a:endParaRPr sz="2899" dirty="0">
              <a:solidFill>
                <a:srgbClr val="323232"/>
              </a:solidFill>
            </a:endParaRPr>
          </a:p>
        </p:txBody>
      </p:sp>
      <p:sp>
        <p:nvSpPr>
          <p:cNvPr id="123" name="Google Shape;123;p16"/>
          <p:cNvSpPr txBox="1"/>
          <p:nvPr/>
        </p:nvSpPr>
        <p:spPr>
          <a:xfrm>
            <a:off x="7382375" y="879063"/>
            <a:ext cx="3487200" cy="669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4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323232"/>
                </a:solidFill>
                <a:latin typeface="Arial"/>
                <a:ea typeface="Arial"/>
                <a:cs typeface="Arial"/>
                <a:sym typeface="Arial"/>
              </a:rPr>
              <a:t>Strategic Goal</a:t>
            </a:r>
            <a:endParaRPr sz="3000" dirty="0"/>
          </a:p>
        </p:txBody>
      </p:sp>
      <p:sp>
        <p:nvSpPr>
          <p:cNvPr id="124" name="Google Shape;124;p16"/>
          <p:cNvSpPr txBox="1"/>
          <p:nvPr/>
        </p:nvSpPr>
        <p:spPr>
          <a:xfrm>
            <a:off x="6272687" y="2687898"/>
            <a:ext cx="31962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 dirty="0">
                <a:solidFill>
                  <a:srgbClr val="FFFFFF"/>
                </a:solidFill>
              </a:rPr>
              <a:t>            </a:t>
            </a:r>
            <a:r>
              <a:rPr lang="en-US" sz="27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  <a:endParaRPr dirty="0"/>
          </a:p>
        </p:txBody>
      </p:sp>
      <p:sp>
        <p:nvSpPr>
          <p:cNvPr id="125" name="Google Shape;125;p16"/>
          <p:cNvSpPr txBox="1"/>
          <p:nvPr/>
        </p:nvSpPr>
        <p:spPr>
          <a:xfrm>
            <a:off x="1392063" y="1536000"/>
            <a:ext cx="15812700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Maintain financial stability with both budget management and development of resources.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/>
          <p:nvPr/>
        </p:nvSpPr>
        <p:spPr>
          <a:xfrm>
            <a:off x="6142800" y="102525"/>
            <a:ext cx="5054531" cy="666594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rgbClr val="EF9C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7"/>
          <p:cNvSpPr txBox="1"/>
          <p:nvPr/>
        </p:nvSpPr>
        <p:spPr>
          <a:xfrm>
            <a:off x="5537764" y="102525"/>
            <a:ext cx="7994400" cy="6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 dirty="0">
                <a:solidFill>
                  <a:srgbClr val="FFFFFF"/>
                </a:solidFill>
              </a:rPr>
              <a:t>            Community Engagement</a:t>
            </a:r>
            <a:endParaRPr dirty="0"/>
          </a:p>
        </p:txBody>
      </p:sp>
      <p:sp>
        <p:nvSpPr>
          <p:cNvPr id="132" name="Google Shape;132;p17"/>
          <p:cNvSpPr/>
          <p:nvPr/>
        </p:nvSpPr>
        <p:spPr>
          <a:xfrm>
            <a:off x="342900" y="960861"/>
            <a:ext cx="17602200" cy="1724700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7"/>
          <p:cNvSpPr/>
          <p:nvPr/>
        </p:nvSpPr>
        <p:spPr>
          <a:xfrm>
            <a:off x="647700" y="3683550"/>
            <a:ext cx="17297400" cy="5924100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7"/>
          <p:cNvSpPr/>
          <p:nvPr/>
        </p:nvSpPr>
        <p:spPr>
          <a:xfrm>
            <a:off x="6727955" y="2877298"/>
            <a:ext cx="3883359" cy="666594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rgbClr val="EF9C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7"/>
          <p:cNvSpPr txBox="1"/>
          <p:nvPr/>
        </p:nvSpPr>
        <p:spPr>
          <a:xfrm>
            <a:off x="7071534" y="2885033"/>
            <a:ext cx="31962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  <a:endParaRPr dirty="0"/>
          </a:p>
        </p:txBody>
      </p:sp>
      <p:sp>
        <p:nvSpPr>
          <p:cNvPr id="136" name="Google Shape;136;p17"/>
          <p:cNvSpPr txBox="1"/>
          <p:nvPr/>
        </p:nvSpPr>
        <p:spPr>
          <a:xfrm>
            <a:off x="940500" y="3735629"/>
            <a:ext cx="16699800" cy="559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514350" marR="0" lvl="0" indent="-51435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599" dirty="0">
                <a:solidFill>
                  <a:srgbClr val="323232"/>
                </a:solidFill>
              </a:rPr>
              <a:t>Create a campaign to educate the community regarding the mission, vision, and scope of services of  </a:t>
            </a:r>
            <a:endParaRPr sz="2599" dirty="0">
              <a:solidFill>
                <a:srgbClr val="323232"/>
              </a:solidFill>
            </a:endParaRPr>
          </a:p>
          <a:p>
            <a:pPr marR="0" lvl="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99" dirty="0">
                <a:solidFill>
                  <a:srgbClr val="323232"/>
                </a:solidFill>
              </a:rPr>
              <a:t>      Rowan Helping Ministries. Execute at least five elements of this campaign by the end of 2025.</a:t>
            </a:r>
            <a:endParaRPr sz="2599" dirty="0">
              <a:solidFill>
                <a:srgbClr val="323232"/>
              </a:solidFill>
            </a:endParaRPr>
          </a:p>
          <a:p>
            <a:pPr marR="0" lvl="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99" dirty="0">
                <a:solidFill>
                  <a:srgbClr val="323232"/>
                </a:solidFill>
              </a:rPr>
              <a:t>2.   Through outreach and creative strategies, increase the numbers of faith based organizations engaged</a:t>
            </a:r>
          </a:p>
          <a:p>
            <a:pPr marR="0" lvl="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99" dirty="0">
                <a:solidFill>
                  <a:srgbClr val="323232"/>
                </a:solidFill>
              </a:rPr>
              <a:t>      with Rowan Helping Ministries by 20% by the end of 2026.</a:t>
            </a:r>
          </a:p>
          <a:p>
            <a:pPr marR="0" lvl="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99" dirty="0">
                <a:solidFill>
                  <a:srgbClr val="323232"/>
                </a:solidFill>
              </a:rPr>
              <a:t>3.   Identify a variety of organizations within the community, not currently engaged, including school</a:t>
            </a:r>
          </a:p>
          <a:p>
            <a:pPr marR="0" lvl="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99" dirty="0">
                <a:solidFill>
                  <a:srgbClr val="323232"/>
                </a:solidFill>
              </a:rPr>
              <a:t>      programs, colleges and universities, and businesses and business organizations to engage with Rowan</a:t>
            </a:r>
          </a:p>
          <a:p>
            <a:pPr lvl="0">
              <a:lnSpc>
                <a:spcPct val="174037"/>
              </a:lnSpc>
            </a:pPr>
            <a:r>
              <a:rPr lang="en-US" sz="2599" dirty="0">
                <a:solidFill>
                  <a:srgbClr val="323232"/>
                </a:solidFill>
              </a:rPr>
              <a:t>      Helping Ministries. Achieve engagement of three of these by the end of 2025, and ten by the end of  </a:t>
            </a:r>
          </a:p>
          <a:p>
            <a:pPr lvl="0">
              <a:lnSpc>
                <a:spcPct val="174037"/>
              </a:lnSpc>
            </a:pPr>
            <a:r>
              <a:rPr lang="en-US" sz="2599" dirty="0">
                <a:solidFill>
                  <a:srgbClr val="323232"/>
                </a:solidFill>
              </a:rPr>
              <a:t>      2027.</a:t>
            </a:r>
            <a:endParaRPr sz="2599" dirty="0">
              <a:solidFill>
                <a:srgbClr val="323232"/>
              </a:solidFill>
            </a:endParaRPr>
          </a:p>
          <a:p>
            <a:pPr marL="0" marR="0" lvl="0" indent="0" algn="l" rtl="0">
              <a:lnSpc>
                <a:spcPct val="1740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 dirty="0">
                <a:solidFill>
                  <a:srgbClr val="323232"/>
                </a:solidFill>
              </a:rPr>
              <a:t> </a:t>
            </a:r>
            <a:endParaRPr sz="1999" dirty="0">
              <a:solidFill>
                <a:srgbClr val="323232"/>
              </a:solidFill>
            </a:endParaRPr>
          </a:p>
        </p:txBody>
      </p:sp>
      <p:sp>
        <p:nvSpPr>
          <p:cNvPr id="137" name="Google Shape;137;p17"/>
          <p:cNvSpPr txBox="1"/>
          <p:nvPr/>
        </p:nvSpPr>
        <p:spPr>
          <a:xfrm>
            <a:off x="940500" y="1459988"/>
            <a:ext cx="16080300" cy="1046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Increase the knowledge, understanding and participation of the community with Rowan Helping Ministries.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38" name="Google Shape;138;p17"/>
          <p:cNvSpPr txBox="1"/>
          <p:nvPr/>
        </p:nvSpPr>
        <p:spPr>
          <a:xfrm>
            <a:off x="3686164" y="999175"/>
            <a:ext cx="9846000" cy="6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chemeClr val="dk1"/>
                </a:solidFill>
              </a:rPr>
              <a:t>Strategic</a:t>
            </a:r>
            <a:r>
              <a:rPr lang="en-US" sz="3100" dirty="0">
                <a:solidFill>
                  <a:schemeClr val="dk1"/>
                </a:solidFill>
              </a:rPr>
              <a:t> Goal</a:t>
            </a:r>
            <a:endParaRPr sz="3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/>
          <p:nvPr/>
        </p:nvSpPr>
        <p:spPr>
          <a:xfrm>
            <a:off x="6655963" y="401126"/>
            <a:ext cx="4440591" cy="684587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8"/>
          <p:cNvSpPr txBox="1"/>
          <p:nvPr/>
        </p:nvSpPr>
        <p:spPr>
          <a:xfrm>
            <a:off x="7045625" y="527750"/>
            <a:ext cx="38841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2424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</a:rPr>
              <a:t>Quality Enhancement</a:t>
            </a:r>
            <a:endParaRPr/>
          </a:p>
        </p:txBody>
      </p:sp>
      <p:sp>
        <p:nvSpPr>
          <p:cNvPr id="145" name="Google Shape;145;p18"/>
          <p:cNvSpPr/>
          <p:nvPr/>
        </p:nvSpPr>
        <p:spPr>
          <a:xfrm>
            <a:off x="304800" y="1212337"/>
            <a:ext cx="17678400" cy="1772100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and enhance the quality of all programs and services within Rowan Helping Ministries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8"/>
          <p:cNvSpPr txBox="1"/>
          <p:nvPr/>
        </p:nvSpPr>
        <p:spPr>
          <a:xfrm>
            <a:off x="7620000" y="1256772"/>
            <a:ext cx="3487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4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323232"/>
                </a:solidFill>
                <a:latin typeface="Arial"/>
                <a:ea typeface="Arial"/>
                <a:cs typeface="Arial"/>
                <a:sym typeface="Arial"/>
              </a:rPr>
              <a:t>Strategic Goal</a:t>
            </a:r>
            <a:endParaRPr sz="2000" dirty="0"/>
          </a:p>
        </p:txBody>
      </p:sp>
      <p:sp>
        <p:nvSpPr>
          <p:cNvPr id="147" name="Google Shape;147;p18"/>
          <p:cNvSpPr/>
          <p:nvPr/>
        </p:nvSpPr>
        <p:spPr>
          <a:xfrm>
            <a:off x="524400" y="3859708"/>
            <a:ext cx="17678400" cy="6170100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514350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By the end of 2025, review and update all policies and procedures within Rowan Helping Ministries, with particular attention to restoring positive elements lost during pandemic.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</a:p>
          <a:p>
            <a:pPr marL="514350" marR="0" lvl="0" indent="-514350" rtl="0">
              <a:spcBef>
                <a:spcPts val="0"/>
              </a:spcBef>
              <a:spcAft>
                <a:spcPts val="0"/>
              </a:spcAft>
              <a:buAutoNum type="arabicPeriod" startAt="2"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Assess each of the Rowan Helping Ministries programs and develop a specific plan to update and enhance each program by the end of 2026.</a:t>
            </a:r>
          </a:p>
          <a:p>
            <a:pPr marL="514350" marR="0" lvl="0" indent="-514350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514350" marR="0" lvl="0" indent="-514350" rtl="0">
              <a:spcBef>
                <a:spcPts val="0"/>
              </a:spcBef>
              <a:spcAft>
                <a:spcPts val="0"/>
              </a:spcAft>
              <a:buAutoNum type="arabicPeriod" startAt="3"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Fully incorporate the health clinic within Rowan Helping Ministries’ space, with particular attention to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    mental health and substance use disorder offerings for clients, by end of 2024.</a:t>
            </a:r>
          </a:p>
          <a:p>
            <a:pPr marL="514350" marR="0" lvl="0" indent="-514350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514350" marR="0" lvl="0" indent="-514350" rtl="0">
              <a:spcBef>
                <a:spcPts val="0"/>
              </a:spcBef>
              <a:spcAft>
                <a:spcPts val="0"/>
              </a:spcAft>
              <a:buAutoNum type="arabicPeriod" startAt="4"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With a focus on physical, emotional and spiritual needs, fine tune programming to incorporate healthy lifestyles, spiritual enhancement strategies and Life Coaching development by the end of 2026.</a:t>
            </a:r>
          </a:p>
        </p:txBody>
      </p:sp>
      <p:sp>
        <p:nvSpPr>
          <p:cNvPr id="148" name="Google Shape;148;p18"/>
          <p:cNvSpPr/>
          <p:nvPr/>
        </p:nvSpPr>
        <p:spPr>
          <a:xfrm>
            <a:off x="6934200" y="3079722"/>
            <a:ext cx="3884134" cy="684701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8"/>
          <p:cNvSpPr txBox="1"/>
          <p:nvPr/>
        </p:nvSpPr>
        <p:spPr>
          <a:xfrm>
            <a:off x="7128789" y="3128897"/>
            <a:ext cx="3196269" cy="482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/>
          <p:nvPr/>
        </p:nvSpPr>
        <p:spPr>
          <a:xfrm>
            <a:off x="6794177" y="230042"/>
            <a:ext cx="3571500" cy="9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4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en-US" sz="2800">
                <a:solidFill>
                  <a:schemeClr val="lt1"/>
                </a:solidFill>
              </a:rPr>
              <a:t>Other</a:t>
            </a:r>
            <a:endParaRPr/>
          </a:p>
          <a:p>
            <a:pPr marL="0" marR="0" lvl="0" indent="0" algn="ctr" rtl="0">
              <a:lnSpc>
                <a:spcPct val="124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</a:t>
            </a:r>
            <a:endParaRPr/>
          </a:p>
        </p:txBody>
      </p:sp>
      <p:sp>
        <p:nvSpPr>
          <p:cNvPr id="155" name="Google Shape;155;p19"/>
          <p:cNvSpPr/>
          <p:nvPr/>
        </p:nvSpPr>
        <p:spPr>
          <a:xfrm>
            <a:off x="304800" y="1097939"/>
            <a:ext cx="17678400" cy="1772100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Assure that the campus of Rowan Helping Ministries is right-sized and aesthetically appealing to carry out the mission and vision of the organization.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6" name="Google Shape;156;p19"/>
          <p:cNvSpPr/>
          <p:nvPr/>
        </p:nvSpPr>
        <p:spPr>
          <a:xfrm>
            <a:off x="304800" y="4050300"/>
            <a:ext cx="17678400" cy="5817600"/>
          </a:xfrm>
          <a:prstGeom prst="roundRect">
            <a:avLst>
              <a:gd name="adj" fmla="val 16667"/>
            </a:avLst>
          </a:prstGeom>
          <a:solidFill>
            <a:srgbClr val="D9DF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Complete current construction projects within expected scope and budget by end of 2025.</a:t>
            </a:r>
          </a:p>
          <a:p>
            <a:pPr marL="514350" marR="0" lvl="0" indent="-514350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342900" marR="0" lvl="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Develop standards of practice, policies and procedures that will assure facilities are kept in best state of repair and appearance by end of 2026.</a:t>
            </a:r>
          </a:p>
          <a:p>
            <a:pPr marL="514350" marR="0" lvl="0" indent="-514350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342900" marR="0" lvl="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Develop personnel and contracted services to support maintaining the campus, including buildings, grounds and equipment by end of 2027.</a:t>
            </a:r>
          </a:p>
          <a:p>
            <a:pPr marL="514350" marR="0" lvl="0" indent="-514350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342900" marR="0" lvl="0" indent="-342900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Provide initial and ongoing assessment of campus safety, including cybersecurity, and add safety measures as needed. Initial assessment to be completed by end of 2025.</a:t>
            </a:r>
          </a:p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  <a:buAutoNum type="arabicPeriod"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9"/>
          <p:cNvSpPr/>
          <p:nvPr/>
        </p:nvSpPr>
        <p:spPr>
          <a:xfrm>
            <a:off x="6794177" y="3167234"/>
            <a:ext cx="3883359" cy="684586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Objectives</a:t>
            </a:r>
            <a:endParaRPr sz="2800" dirty="0">
              <a:solidFill>
                <a:schemeClr val="bg1"/>
              </a:solidFill>
            </a:endParaRPr>
          </a:p>
        </p:txBody>
      </p:sp>
      <p:sp>
        <p:nvSpPr>
          <p:cNvPr id="158" name="Google Shape;158;p19"/>
          <p:cNvSpPr/>
          <p:nvPr/>
        </p:nvSpPr>
        <p:spPr>
          <a:xfrm>
            <a:off x="6794177" y="134150"/>
            <a:ext cx="3883359" cy="666594"/>
          </a:xfrm>
          <a:custGeom>
            <a:avLst/>
            <a:gdLst/>
            <a:ahLst/>
            <a:cxnLst/>
            <a:rect l="l" t="t" r="r" b="b"/>
            <a:pathLst>
              <a:path w="986250" h="175535" extrusionOk="0">
                <a:moveTo>
                  <a:pt x="37214" y="0"/>
                </a:moveTo>
                <a:lnTo>
                  <a:pt x="949035" y="0"/>
                </a:lnTo>
                <a:cubicBezTo>
                  <a:pt x="969588" y="0"/>
                  <a:pt x="986250" y="16661"/>
                  <a:pt x="986250" y="37214"/>
                </a:cubicBezTo>
                <a:lnTo>
                  <a:pt x="986250" y="138321"/>
                </a:lnTo>
                <a:cubicBezTo>
                  <a:pt x="986250" y="148191"/>
                  <a:pt x="982329" y="157657"/>
                  <a:pt x="975350" y="164636"/>
                </a:cubicBezTo>
                <a:cubicBezTo>
                  <a:pt x="968371" y="171615"/>
                  <a:pt x="958905" y="175535"/>
                  <a:pt x="949035" y="175535"/>
                </a:cubicBezTo>
                <a:lnTo>
                  <a:pt x="37214" y="175535"/>
                </a:lnTo>
                <a:cubicBezTo>
                  <a:pt x="27344" y="175535"/>
                  <a:pt x="17879" y="171615"/>
                  <a:pt x="10900" y="164636"/>
                </a:cubicBezTo>
                <a:cubicBezTo>
                  <a:pt x="3921" y="157657"/>
                  <a:pt x="0" y="148191"/>
                  <a:pt x="0" y="138321"/>
                </a:cubicBezTo>
                <a:lnTo>
                  <a:pt x="0" y="37214"/>
                </a:lnTo>
                <a:cubicBezTo>
                  <a:pt x="0" y="27344"/>
                  <a:pt x="3921" y="17879"/>
                  <a:pt x="10900" y="10900"/>
                </a:cubicBezTo>
                <a:cubicBezTo>
                  <a:pt x="17879" y="3921"/>
                  <a:pt x="27344" y="0"/>
                  <a:pt x="37214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bg1"/>
                </a:solidFill>
              </a:rPr>
              <a:t>Facilities</a:t>
            </a: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E559E7-9FFB-6552-0C53-1F8BEFD0F657}"/>
              </a:ext>
            </a:extLst>
          </p:cNvPr>
          <p:cNvSpPr txBox="1"/>
          <p:nvPr/>
        </p:nvSpPr>
        <p:spPr>
          <a:xfrm>
            <a:off x="7263963" y="1144283"/>
            <a:ext cx="3101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>
                <a:effectLst/>
              </a:rPr>
              <a:t> Strategic Goal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714</Words>
  <Application>Microsoft Office PowerPoint</Application>
  <PresentationFormat>Custom</PresentationFormat>
  <Paragraphs>68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Prompt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 Caldwell</dc:creator>
  <cp:lastModifiedBy>Kyna Grubb</cp:lastModifiedBy>
  <cp:revision>11</cp:revision>
  <dcterms:modified xsi:type="dcterms:W3CDTF">2025-02-10T14:58:49Z</dcterms:modified>
</cp:coreProperties>
</file>